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6" r:id="rId12"/>
    <p:sldId id="269" r:id="rId13"/>
    <p:sldId id="270" r:id="rId14"/>
    <p:sldId id="265" r:id="rId15"/>
    <p:sldId id="268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 snapToObjects="1">
      <p:cViewPr varScale="1">
        <p:scale>
          <a:sx n="94" d="100"/>
          <a:sy n="94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Choices: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0700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3025D-D6A3-124C-9CB4-D3320027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89" y="2895133"/>
            <a:ext cx="1915319" cy="1915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20C389-D5F1-B241-AAE9-FD76ECAC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73" y="3113156"/>
            <a:ext cx="1908740" cy="14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organization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E01029-CEC6-7646-BC89-8E0EE9A0F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5" r="42199" b="42917"/>
          <a:stretch/>
        </p:blipFill>
        <p:spPr>
          <a:xfrm>
            <a:off x="1531787" y="2285999"/>
            <a:ext cx="10393514" cy="4378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DEC9DA-93CF-584B-A7E8-ABFC60E2556C}"/>
              </a:ext>
            </a:extLst>
          </p:cNvPr>
          <p:cNvSpPr txBox="1"/>
          <p:nvPr/>
        </p:nvSpPr>
        <p:spPr>
          <a:xfrm>
            <a:off x="171484" y="2580289"/>
            <a:ext cx="985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4C254-461A-E347-9255-32C284A0AC3D}"/>
              </a:ext>
            </a:extLst>
          </p:cNvPr>
          <p:cNvSpPr txBox="1"/>
          <p:nvPr/>
        </p:nvSpPr>
        <p:spPr>
          <a:xfrm>
            <a:off x="5778410" y="1226568"/>
            <a:ext cx="3416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columns (variables)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5908" y="3413610"/>
            <a:ext cx="906584" cy="5878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096000" y="1859818"/>
            <a:ext cx="1025154" cy="11725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057292" y="1948671"/>
            <a:ext cx="252480" cy="10836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86667" y="1883541"/>
            <a:ext cx="400366" cy="11488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4280" y="3501292"/>
            <a:ext cx="930058" cy="7346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9E4F7-345E-7B4C-BC8A-3FC87DD4C01B}"/>
              </a:ext>
            </a:extLst>
          </p:cNvPr>
          <p:cNvSpPr txBox="1"/>
          <p:nvPr/>
        </p:nvSpPr>
        <p:spPr>
          <a:xfrm>
            <a:off x="6237127" y="2003342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.bin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F23CE3-35A6-FE49-8962-8F355548A66B}"/>
              </a:ext>
            </a:extLst>
          </p:cNvPr>
          <p:cNvSpPr txBox="1"/>
          <p:nvPr/>
        </p:nvSpPr>
        <p:spPr>
          <a:xfrm>
            <a:off x="4484625" y="2003342"/>
            <a:ext cx="734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AE263-A735-A54E-AF92-E4B86C3254B0}"/>
              </a:ext>
            </a:extLst>
          </p:cNvPr>
          <p:cNvSpPr txBox="1"/>
          <p:nvPr/>
        </p:nvSpPr>
        <p:spPr>
          <a:xfrm>
            <a:off x="2532185" y="3254789"/>
            <a:ext cx="802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.csv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657A4-8322-064B-8BD2-03F221FFD47F}"/>
              </a:ext>
            </a:extLst>
          </p:cNvPr>
          <p:cNvSpPr txBox="1"/>
          <p:nvPr/>
        </p:nvSpPr>
        <p:spPr>
          <a:xfrm>
            <a:off x="2532185" y="3839563"/>
            <a:ext cx="757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  <a:r>
              <a:rPr lang="en-US" sz="3200" dirty="0" err="1"/>
              <a:t>tsv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598AD-1EEA-AF40-97DD-6D5B10C059CD}"/>
              </a:ext>
            </a:extLst>
          </p:cNvPr>
          <p:cNvSpPr txBox="1"/>
          <p:nvPr/>
        </p:nvSpPr>
        <p:spPr>
          <a:xfrm>
            <a:off x="2527666" y="4401265"/>
            <a:ext cx="1062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D5DE8-00F3-C84C-A124-931E83E12FAA}"/>
              </a:ext>
            </a:extLst>
          </p:cNvPr>
          <p:cNvSpPr txBox="1"/>
          <p:nvPr/>
        </p:nvSpPr>
        <p:spPr>
          <a:xfrm>
            <a:off x="2527666" y="5022905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.json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D6902-6A27-F94E-BA12-71A21C456EE3}"/>
              </a:ext>
            </a:extLst>
          </p:cNvPr>
          <p:cNvSpPr txBox="1"/>
          <p:nvPr/>
        </p:nvSpPr>
        <p:spPr>
          <a:xfrm>
            <a:off x="6703828" y="4495049"/>
            <a:ext cx="35380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.jpg, .</a:t>
            </a:r>
            <a:r>
              <a:rPr lang="en-US" sz="3200" dirty="0" err="1"/>
              <a:t>png</a:t>
            </a:r>
            <a:r>
              <a:rPr lang="en-US" sz="3200" dirty="0"/>
              <a:t>, .tiff, .</a:t>
            </a:r>
            <a:r>
              <a:rPr lang="en-US" sz="3200" dirty="0" smtClean="0"/>
              <a:t>bmp</a:t>
            </a:r>
          </a:p>
          <a:p>
            <a:endParaRPr lang="en-US" sz="3200" dirty="0" smtClean="0"/>
          </a:p>
          <a:p>
            <a:r>
              <a:rPr lang="en-US" sz="3200" dirty="0" smtClean="0"/>
              <a:t>.wav</a:t>
            </a:r>
            <a:endParaRPr lang="en-US" sz="3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743569" y="2665046"/>
            <a:ext cx="812800" cy="6721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7D5DE8-00F3-C84C-A124-931E83E12FAA}"/>
              </a:ext>
            </a:extLst>
          </p:cNvPr>
          <p:cNvSpPr txBox="1"/>
          <p:nvPr/>
        </p:nvSpPr>
        <p:spPr>
          <a:xfrm>
            <a:off x="2532185" y="5593570"/>
            <a:ext cx="8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.</a:t>
            </a:r>
            <a:r>
              <a:rPr lang="en-US" sz="3200" dirty="0" err="1" smtClean="0"/>
              <a:t>dat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19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4" y="3432228"/>
            <a:ext cx="2567533" cy="549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680"/>
          <a:stretch/>
        </p:blipFill>
        <p:spPr>
          <a:xfrm>
            <a:off x="3784020" y="2912217"/>
            <a:ext cx="3413701" cy="23100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92"/>
          <a:stretch/>
        </p:blipFill>
        <p:spPr>
          <a:xfrm>
            <a:off x="7984479" y="3018658"/>
            <a:ext cx="4037811" cy="1925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246" y="1691730"/>
            <a:ext cx="944276" cy="869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96" y="1793193"/>
            <a:ext cx="917695" cy="87181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096455" y="3698630"/>
            <a:ext cx="4454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405858" y="3706744"/>
            <a:ext cx="4454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57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formats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9387"/>
            <a:ext cx="10472615" cy="50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strongest ally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74" y="2197927"/>
            <a:ext cx="8592252" cy="28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7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strongest 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3" y="1690687"/>
            <a:ext cx="4747539" cy="4650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81" y="1690688"/>
            <a:ext cx="5308019" cy="46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</a:t>
            </a:r>
            <a:r>
              <a:rPr lang="en-US" dirty="0" smtClean="0"/>
              <a:t>second strongest ally – the docs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22" y="3533789"/>
            <a:ext cx="1318667" cy="38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23" y="1463209"/>
            <a:ext cx="4289608" cy="53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6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and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4092" y="5908431"/>
            <a:ext cx="272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https://www.r-project.org/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76123" y="5908431"/>
            <a:ext cx="265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https://www.rstudio.com/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4" y="2036354"/>
            <a:ext cx="5013911" cy="3143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91" y="1828799"/>
            <a:ext cx="5529478" cy="37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6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write code?</a:t>
            </a:r>
          </a:p>
          <a:p>
            <a:r>
              <a:rPr lang="en-US" dirty="0"/>
              <a:t>Choosing a programming language</a:t>
            </a:r>
          </a:p>
          <a:p>
            <a:r>
              <a:rPr lang="en-US" dirty="0" smtClean="0"/>
              <a:t>What is “data”?</a:t>
            </a:r>
          </a:p>
          <a:p>
            <a:r>
              <a:rPr lang="en-US" dirty="0" smtClean="0"/>
              <a:t>You are not alone (how to find help)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Overview of the RStudio environment</a:t>
            </a:r>
          </a:p>
          <a:p>
            <a:r>
              <a:rPr lang="en-US" dirty="0"/>
              <a:t>R programming basics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436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 Why not use Excel?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9398A-3406-4845-AB6E-9A5AA7C7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25" r="23867" b="42917"/>
          <a:stretch/>
        </p:blipFill>
        <p:spPr>
          <a:xfrm>
            <a:off x="381000" y="1528762"/>
            <a:ext cx="11391675" cy="3643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90793-A6D3-434F-9C21-2F7472BDDFF3}"/>
              </a:ext>
            </a:extLst>
          </p:cNvPr>
          <p:cNvSpPr txBox="1"/>
          <p:nvPr/>
        </p:nvSpPr>
        <p:spPr>
          <a:xfrm>
            <a:off x="1485901" y="5629275"/>
            <a:ext cx="2723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 64,000 more rows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8676" y="6029385"/>
            <a:ext cx="5445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“90% of data ever created was in the last 2 years”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94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 Why not use Excel?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748BA6-CECA-4141-8C14-9CAAB7E5C2A4}"/>
              </a:ext>
            </a:extLst>
          </p:cNvPr>
          <p:cNvSpPr txBox="1"/>
          <p:nvPr/>
        </p:nvSpPr>
        <p:spPr>
          <a:xfrm>
            <a:off x="1004887" y="2314575"/>
            <a:ext cx="101822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Most </a:t>
            </a:r>
            <a:r>
              <a:rPr lang="en-US" sz="3600" dirty="0"/>
              <a:t>tasks are too labor-intensive to do by hand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Humans are prone to making mistakes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Programs are documents of your analysis pipeline</a:t>
            </a:r>
          </a:p>
        </p:txBody>
      </p:sp>
    </p:spTree>
    <p:extLst>
      <p:ext uri="{BB962C8B-B14F-4D97-AF65-F5344CB8AC3E}">
        <p14:creationId xmlns:p14="http://schemas.microsoft.com/office/powerpoint/2010/main" val="31840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programming/scripting languages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5DD31-B14F-5B41-8F8A-715083FF75E2}"/>
              </a:ext>
            </a:extLst>
          </p:cNvPr>
          <p:cNvSpPr txBox="1"/>
          <p:nvPr/>
        </p:nvSpPr>
        <p:spPr>
          <a:xfrm>
            <a:off x="2085975" y="1996321"/>
            <a:ext cx="96494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MATLAB</a:t>
            </a:r>
          </a:p>
          <a:p>
            <a:r>
              <a:rPr lang="en-US" dirty="0"/>
              <a:t>Julia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Scala</a:t>
            </a:r>
          </a:p>
          <a:p>
            <a:r>
              <a:rPr lang="en-US" dirty="0"/>
              <a:t>SAS</a:t>
            </a:r>
          </a:p>
          <a:p>
            <a:r>
              <a:rPr lang="en-US" dirty="0"/>
              <a:t>Lua</a:t>
            </a:r>
          </a:p>
          <a:p>
            <a:r>
              <a:rPr lang="en-US" dirty="0"/>
              <a:t>Perl</a:t>
            </a:r>
          </a:p>
          <a:p>
            <a:r>
              <a:rPr lang="en-US" dirty="0"/>
              <a:t>PHP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Ruby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37A37-CCE9-BA4D-8F80-852EE978E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9" y="1999934"/>
            <a:ext cx="5164435" cy="41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9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96F34-0677-A441-B5AD-A2276D02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41" y="1690688"/>
            <a:ext cx="7379285" cy="505788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88492" y="1828800"/>
            <a:ext cx="734646" cy="79781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233137" y="2069259"/>
            <a:ext cx="801077" cy="94699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versus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4DAF5-8D88-9647-BDBB-A9172BDB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55" y="1346652"/>
            <a:ext cx="1915319" cy="1915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646CC-8967-EF43-9BA5-A2489E1DD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784" y="1668953"/>
            <a:ext cx="1908740" cy="14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3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smtClean="0"/>
              <a:t>and </a:t>
            </a:r>
            <a:r>
              <a:rPr lang="en-US" dirty="0"/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C707D-D0E3-254E-8760-B9E88F928530}"/>
              </a:ext>
            </a:extLst>
          </p:cNvPr>
          <p:cNvSpPr txBox="1"/>
          <p:nvPr/>
        </p:nvSpPr>
        <p:spPr>
          <a:xfrm>
            <a:off x="838200" y="4255978"/>
            <a:ext cx="7115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are useful, and worth your time exploring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There’s nothing one can do that the other can’t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Core programming concepts are same, main differences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Syntax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Community conventions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Package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Learning one will ease learning others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3B726-2298-8443-9882-3CA81BC6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5" y="1888212"/>
            <a:ext cx="3615629" cy="2031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3DE53-5791-8446-A449-BC5DA1B0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37" y="1366640"/>
            <a:ext cx="1915319" cy="1915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7B3AF-3F4A-6748-8EB5-1564BEB90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2" y="1478637"/>
            <a:ext cx="1908740" cy="147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B81C-000E-3A4F-9E0F-81B9D1DB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versus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F88A16-D481-4F41-8858-C239345F2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8" t="62708" r="52691" b="31250"/>
          <a:stretch/>
        </p:blipFill>
        <p:spPr>
          <a:xfrm>
            <a:off x="6215062" y="4982368"/>
            <a:ext cx="4655188" cy="918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CD3D6-A627-B94B-8361-6EBA9791A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17501" r="70660" b="52291"/>
          <a:stretch/>
        </p:blipFill>
        <p:spPr>
          <a:xfrm>
            <a:off x="619124" y="1567797"/>
            <a:ext cx="4524376" cy="3133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28073-1F85-114F-B179-652174379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39" t="12083" r="66754" b="66667"/>
          <a:stretch/>
        </p:blipFill>
        <p:spPr>
          <a:xfrm>
            <a:off x="5898200" y="1567797"/>
            <a:ext cx="4972050" cy="2833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463DD0-413F-B44B-87E5-1EA4ABCA0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" t="80209" r="82324" b="10829"/>
          <a:stretch/>
        </p:blipFill>
        <p:spPr>
          <a:xfrm>
            <a:off x="735893" y="4982368"/>
            <a:ext cx="3479624" cy="11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A10-AD29-6B4A-8988-3073BD5CF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94" y="2419569"/>
            <a:ext cx="3020497" cy="769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83" y="2260441"/>
            <a:ext cx="3791479" cy="12098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79" y="4063534"/>
            <a:ext cx="4629796" cy="14194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68" y="4415691"/>
            <a:ext cx="3166767" cy="5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235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Software Choices: </vt:lpstr>
      <vt:lpstr>Agenda</vt:lpstr>
      <vt:lpstr>Why programming? Why not use Excel?</vt:lpstr>
      <vt:lpstr>Why programming? Why not use Excel?</vt:lpstr>
      <vt:lpstr>Enter programming/scripting languages</vt:lpstr>
      <vt:lpstr>R versus Python</vt:lpstr>
      <vt:lpstr>R and Python</vt:lpstr>
      <vt:lpstr>R versus Python</vt:lpstr>
      <vt:lpstr>Where to find data</vt:lpstr>
      <vt:lpstr>Data organization</vt:lpstr>
      <vt:lpstr>Common data formats</vt:lpstr>
      <vt:lpstr>Common data formats</vt:lpstr>
      <vt:lpstr>Common data formats</vt:lpstr>
      <vt:lpstr>Your strongest ally</vt:lpstr>
      <vt:lpstr>Your strongest ally</vt:lpstr>
      <vt:lpstr>Your second strongest ally – the docs</vt:lpstr>
      <vt:lpstr>R and RStudio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27</cp:revision>
  <dcterms:created xsi:type="dcterms:W3CDTF">2022-01-22T23:15:34Z</dcterms:created>
  <dcterms:modified xsi:type="dcterms:W3CDTF">2024-01-23T19:23:24Z</dcterms:modified>
</cp:coreProperties>
</file>